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69" r:id="rId15"/>
    <p:sldId id="272" r:id="rId16"/>
    <p:sldId id="273" r:id="rId17"/>
    <p:sldId id="274" r:id="rId18"/>
    <p:sldId id="275" r:id="rId19"/>
    <p:sldId id="276" r:id="rId20"/>
    <p:sldId id="277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B035"/>
    <a:srgbClr val="00ACC9"/>
    <a:srgbClr val="573D82"/>
    <a:srgbClr val="BD92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9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7E00E-1E7D-4832-9C6A-4CC6ACFEFFCF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4370E-2B0E-411D-B843-DAB3594EE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267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7E00E-1E7D-4832-9C6A-4CC6ACFEFFCF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4370E-2B0E-411D-B843-DAB3594EE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623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7E00E-1E7D-4832-9C6A-4CC6ACFEFFCF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4370E-2B0E-411D-B843-DAB3594EE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41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7E00E-1E7D-4832-9C6A-4CC6ACFEFFCF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4370E-2B0E-411D-B843-DAB3594EE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197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7E00E-1E7D-4832-9C6A-4CC6ACFEFFCF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4370E-2B0E-411D-B843-DAB3594EE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151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7E00E-1E7D-4832-9C6A-4CC6ACFEFFCF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4370E-2B0E-411D-B843-DAB3594EE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42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7E00E-1E7D-4832-9C6A-4CC6ACFEFFCF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4370E-2B0E-411D-B843-DAB3594EE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614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7E00E-1E7D-4832-9C6A-4CC6ACFEFFCF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4370E-2B0E-411D-B843-DAB3594EE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16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7E00E-1E7D-4832-9C6A-4CC6ACFEFFCF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4370E-2B0E-411D-B843-DAB3594EE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480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7E00E-1E7D-4832-9C6A-4CC6ACFEFFCF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4370E-2B0E-411D-B843-DAB3594EE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200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7E00E-1E7D-4832-9C6A-4CC6ACFEFFCF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4370E-2B0E-411D-B843-DAB3594EE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185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7E00E-1E7D-4832-9C6A-4CC6ACFEFFCF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4370E-2B0E-411D-B843-DAB3594EE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092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21.xml"/><Relationship Id="rId3" Type="http://schemas.openxmlformats.org/officeDocument/2006/relationships/slide" Target="slide6.xml"/><Relationship Id="rId7" Type="http://schemas.openxmlformats.org/officeDocument/2006/relationships/slide" Target="slide1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5.xml"/><Relationship Id="rId5" Type="http://schemas.openxmlformats.org/officeDocument/2006/relationships/slide" Target="slide12.xml"/><Relationship Id="rId10" Type="http://schemas.openxmlformats.org/officeDocument/2006/relationships/slide" Target="slide27.xml"/><Relationship Id="rId4" Type="http://schemas.openxmlformats.org/officeDocument/2006/relationships/slide" Target="slide9.xml"/><Relationship Id="rId9" Type="http://schemas.openxmlformats.org/officeDocument/2006/relationships/slide" Target="slide2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Arrow 9">
            <a:hlinkClick r:id="rId2" action="ppaction://hlinksldjump"/>
          </p:cNvPr>
          <p:cNvSpPr/>
          <p:nvPr/>
        </p:nvSpPr>
        <p:spPr>
          <a:xfrm>
            <a:off x="7152407" y="2684467"/>
            <a:ext cx="4181303" cy="1653326"/>
          </a:xfrm>
          <a:prstGeom prst="rightArrow">
            <a:avLst/>
          </a:prstGeom>
          <a:solidFill>
            <a:srgbClr val="2DB0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62050" y="5629275"/>
            <a:ext cx="11029950" cy="1238250"/>
          </a:xfrm>
          <a:prstGeom prst="rect">
            <a:avLst/>
          </a:prstGeom>
          <a:solidFill>
            <a:srgbClr val="2DB0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6096000"/>
            <a:ext cx="12192000" cy="762000"/>
          </a:xfrm>
          <a:prstGeom prst="rect">
            <a:avLst/>
          </a:prstGeom>
          <a:solidFill>
            <a:srgbClr val="573D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374660" y="3218742"/>
            <a:ext cx="34099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573D82"/>
                </a:solidFill>
              </a:rPr>
              <a:t>Click here to play</a:t>
            </a:r>
          </a:p>
        </p:txBody>
      </p:sp>
      <p:pic>
        <p:nvPicPr>
          <p:cNvPr id="7" name="Picture 6" descr="A picture containing text, sign, plate&#10;&#10;Description automatically generated">
            <a:extLst>
              <a:ext uri="{FF2B5EF4-FFF2-40B4-BE49-F238E27FC236}">
                <a16:creationId xmlns:a16="http://schemas.microsoft.com/office/drawing/2014/main" id="{78222D55-8C1D-411A-8DDD-B39676B3E3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884" y="1926467"/>
            <a:ext cx="6455950" cy="1995025"/>
          </a:xfrm>
          <a:prstGeom prst="rect">
            <a:avLst/>
          </a:prstGeom>
        </p:spPr>
      </p:pic>
      <p:pic>
        <p:nvPicPr>
          <p:cNvPr id="11" name="Picture 10" descr="Logo&#10;&#10;Description automatically generated with medium confidence">
            <a:extLst>
              <a:ext uri="{FF2B5EF4-FFF2-40B4-BE49-F238E27FC236}">
                <a16:creationId xmlns:a16="http://schemas.microsoft.com/office/drawing/2014/main" id="{ECF35239-07B4-481E-97B7-12137A4D39C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9127" y="363776"/>
            <a:ext cx="3684583" cy="412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949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T/F #3 Answer FALSE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That’s correct! </a:t>
            </a:r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dirty="0"/>
              <a:t>An American actually consumes </a:t>
            </a:r>
            <a:r>
              <a:rPr lang="en-US" b="1" dirty="0"/>
              <a:t>53 gallons </a:t>
            </a:r>
            <a:r>
              <a:rPr lang="en-US" dirty="0"/>
              <a:t>of soda pop per year.</a:t>
            </a:r>
            <a:endParaRPr lang="en-US" sz="2400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5629275"/>
            <a:ext cx="12192000" cy="1238250"/>
            <a:chOff x="0" y="5629275"/>
            <a:chExt cx="12192000" cy="1238250"/>
          </a:xfrm>
        </p:grpSpPr>
        <p:sp>
          <p:nvSpPr>
            <p:cNvPr id="5" name="Rectangle 4"/>
            <p:cNvSpPr/>
            <p:nvPr/>
          </p:nvSpPr>
          <p:spPr>
            <a:xfrm>
              <a:off x="1162050" y="5629275"/>
              <a:ext cx="11029950" cy="1238250"/>
            </a:xfrm>
            <a:prstGeom prst="rect">
              <a:avLst/>
            </a:prstGeom>
            <a:solidFill>
              <a:srgbClr val="2DB0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6096000"/>
              <a:ext cx="12192000" cy="762000"/>
            </a:xfrm>
            <a:prstGeom prst="rect">
              <a:avLst/>
            </a:prstGeom>
            <a:solidFill>
              <a:srgbClr val="573D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Bent-Up Arrow 27"/>
          <p:cNvSpPr/>
          <p:nvPr/>
        </p:nvSpPr>
        <p:spPr>
          <a:xfrm rot="18708243" flipH="1">
            <a:off x="8989630" y="700420"/>
            <a:ext cx="2358190" cy="1070810"/>
          </a:xfrm>
          <a:prstGeom prst="bentUpArrow">
            <a:avLst>
              <a:gd name="adj1" fmla="val 25000"/>
              <a:gd name="adj2" fmla="val 6952"/>
              <a:gd name="adj3" fmla="val 0"/>
            </a:avLst>
          </a:prstGeom>
          <a:solidFill>
            <a:srgbClr val="2DB0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triped Right Arrow 7">
            <a:hlinkClick r:id="rId2" action="ppaction://hlinksldjump"/>
          </p:cNvPr>
          <p:cNvSpPr/>
          <p:nvPr/>
        </p:nvSpPr>
        <p:spPr>
          <a:xfrm>
            <a:off x="10205786" y="5736828"/>
            <a:ext cx="1471864" cy="1023144"/>
          </a:xfrm>
          <a:prstGeom prst="stripedRightArrow">
            <a:avLst>
              <a:gd name="adj1" fmla="val 42944"/>
              <a:gd name="adj2" fmla="val 50000"/>
            </a:avLst>
          </a:prstGeom>
          <a:solidFill>
            <a:srgbClr val="00ACC9"/>
          </a:solidFill>
          <a:ln w="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300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T/F #3 Answer TRUE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800" dirty="0"/>
              <a:t>Incorrect!</a:t>
            </a:r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dirty="0"/>
              <a:t>An American actually consumes </a:t>
            </a:r>
            <a:r>
              <a:rPr lang="en-US" b="1" dirty="0"/>
              <a:t>53 gallons </a:t>
            </a:r>
            <a:r>
              <a:rPr lang="en-US" dirty="0"/>
              <a:t>of soda pop per year.</a:t>
            </a:r>
            <a:endParaRPr lang="en-US" sz="2400" dirty="0"/>
          </a:p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5629275"/>
            <a:ext cx="12192000" cy="1238250"/>
            <a:chOff x="0" y="5629275"/>
            <a:chExt cx="12192000" cy="1238250"/>
          </a:xfrm>
        </p:grpSpPr>
        <p:sp>
          <p:nvSpPr>
            <p:cNvPr id="5" name="Rectangle 4"/>
            <p:cNvSpPr/>
            <p:nvPr/>
          </p:nvSpPr>
          <p:spPr>
            <a:xfrm>
              <a:off x="1162050" y="5629275"/>
              <a:ext cx="11029950" cy="123825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6096000"/>
              <a:ext cx="12192000" cy="762000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&quot;No&quot; Symbol 6"/>
          <p:cNvSpPr/>
          <p:nvPr/>
        </p:nvSpPr>
        <p:spPr>
          <a:xfrm>
            <a:off x="9080863" y="405562"/>
            <a:ext cx="2272937" cy="2325188"/>
          </a:xfrm>
          <a:prstGeom prst="noSmoking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Striped Right Arrow 7">
            <a:hlinkClick r:id="rId2" action="ppaction://hlinksldjump"/>
          </p:cNvPr>
          <p:cNvSpPr/>
          <p:nvPr/>
        </p:nvSpPr>
        <p:spPr>
          <a:xfrm>
            <a:off x="10205786" y="5736828"/>
            <a:ext cx="1471864" cy="1023144"/>
          </a:xfrm>
          <a:prstGeom prst="stripedRightArrow">
            <a:avLst>
              <a:gd name="adj1" fmla="val 42944"/>
              <a:gd name="adj2" fmla="val 50000"/>
            </a:avLst>
          </a:prstGeom>
          <a:solidFill>
            <a:srgbClr val="00ACC9"/>
          </a:solidFill>
          <a:ln w="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triped Right Arrow 8">
            <a:hlinkClick r:id="rId3" action="ppaction://hlinksldjump"/>
          </p:cNvPr>
          <p:cNvSpPr/>
          <p:nvPr/>
        </p:nvSpPr>
        <p:spPr>
          <a:xfrm rot="10800000">
            <a:off x="514350" y="5736828"/>
            <a:ext cx="1471864" cy="1023144"/>
          </a:xfrm>
          <a:prstGeom prst="stripedRightArrow">
            <a:avLst>
              <a:gd name="adj1" fmla="val 42944"/>
              <a:gd name="adj2" fmla="val 50000"/>
            </a:avLst>
          </a:prstGeom>
          <a:solidFill>
            <a:srgbClr val="00ACC9"/>
          </a:solidFill>
          <a:ln w="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5228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+mn-lt"/>
              </a:rPr>
              <a:t>What if Question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76979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/>
              <a:t>What if… your teeth sit in soda pop for 5 days?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0" y="5629275"/>
            <a:ext cx="12192000" cy="1238250"/>
            <a:chOff x="0" y="5629275"/>
            <a:chExt cx="12192000" cy="1238250"/>
          </a:xfrm>
        </p:grpSpPr>
        <p:sp>
          <p:nvSpPr>
            <p:cNvPr id="5" name="Rectangle 4"/>
            <p:cNvSpPr/>
            <p:nvPr/>
          </p:nvSpPr>
          <p:spPr>
            <a:xfrm>
              <a:off x="1162050" y="5629275"/>
              <a:ext cx="11029950" cy="1238250"/>
            </a:xfrm>
            <a:prstGeom prst="rect">
              <a:avLst/>
            </a:prstGeom>
            <a:solidFill>
              <a:srgbClr val="2DB0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6096000"/>
              <a:ext cx="12192000" cy="762000"/>
            </a:xfrm>
            <a:prstGeom prst="rect">
              <a:avLst/>
            </a:prstGeom>
            <a:solidFill>
              <a:srgbClr val="573D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Rounded Rectangle 6"/>
          <p:cNvSpPr/>
          <p:nvPr/>
        </p:nvSpPr>
        <p:spPr>
          <a:xfrm>
            <a:off x="1645920" y="3082834"/>
            <a:ext cx="3631474" cy="1789612"/>
          </a:xfrm>
          <a:prstGeom prst="roundRect">
            <a:avLst/>
          </a:prstGeom>
          <a:solidFill>
            <a:srgbClr val="2DB0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788331" y="3082834"/>
            <a:ext cx="3631474" cy="1789612"/>
          </a:xfrm>
          <a:prstGeom prst="roundRect">
            <a:avLst/>
          </a:prstGeom>
          <a:solidFill>
            <a:srgbClr val="2DB0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59874" y="3439031"/>
            <a:ext cx="24035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hlinkClick r:id="rId2" action="ppaction://hlinksldjump"/>
              </a:rPr>
              <a:t>Nothing happens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402285" y="3439031"/>
            <a:ext cx="240356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hlinkClick r:id="rId3" action="ppaction://hlinksldjump"/>
              </a:rPr>
              <a:t>They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  <a:hlinkClick r:id="rId3" action="ppaction://hlinksldjump"/>
              </a:rPr>
              <a:t>rot</a:t>
            </a:r>
            <a:endParaRPr lang="en-US" sz="3200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622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WI #1 Answer THEY ROT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5821"/>
            <a:ext cx="10515600" cy="472114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That’s correct! </a:t>
            </a:r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This is what your teeth look like if they sit in soda pop over 5 days.</a:t>
            </a:r>
            <a:endParaRPr lang="en-US" sz="2400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5629275"/>
            <a:ext cx="12192000" cy="1238250"/>
            <a:chOff x="0" y="5629275"/>
            <a:chExt cx="12192000" cy="1238250"/>
          </a:xfrm>
        </p:grpSpPr>
        <p:sp>
          <p:nvSpPr>
            <p:cNvPr id="5" name="Rectangle 4"/>
            <p:cNvSpPr/>
            <p:nvPr/>
          </p:nvSpPr>
          <p:spPr>
            <a:xfrm>
              <a:off x="1162050" y="5629275"/>
              <a:ext cx="11029950" cy="1238250"/>
            </a:xfrm>
            <a:prstGeom prst="rect">
              <a:avLst/>
            </a:prstGeom>
            <a:solidFill>
              <a:srgbClr val="2DB0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6096000"/>
              <a:ext cx="12192000" cy="762000"/>
            </a:xfrm>
            <a:prstGeom prst="rect">
              <a:avLst/>
            </a:prstGeom>
            <a:solidFill>
              <a:srgbClr val="573D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Bent-Up Arrow 27"/>
          <p:cNvSpPr/>
          <p:nvPr/>
        </p:nvSpPr>
        <p:spPr>
          <a:xfrm rot="18708243" flipH="1">
            <a:off x="8989630" y="700420"/>
            <a:ext cx="2358190" cy="1070810"/>
          </a:xfrm>
          <a:prstGeom prst="bentUpArrow">
            <a:avLst>
              <a:gd name="adj1" fmla="val 25000"/>
              <a:gd name="adj2" fmla="val 6952"/>
              <a:gd name="adj3" fmla="val 0"/>
            </a:avLst>
          </a:prstGeom>
          <a:solidFill>
            <a:srgbClr val="2DB0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triped Right Arrow 7">
            <a:hlinkClick r:id="rId2" action="ppaction://hlinksldjump"/>
          </p:cNvPr>
          <p:cNvSpPr/>
          <p:nvPr/>
        </p:nvSpPr>
        <p:spPr>
          <a:xfrm>
            <a:off x="10205786" y="5736828"/>
            <a:ext cx="1471864" cy="1023144"/>
          </a:xfrm>
          <a:prstGeom prst="stripedRightArrow">
            <a:avLst>
              <a:gd name="adj1" fmla="val 42944"/>
              <a:gd name="adj2" fmla="val 50000"/>
            </a:avLst>
          </a:prstGeom>
          <a:solidFill>
            <a:srgbClr val="00ACC9"/>
          </a:solidFill>
          <a:ln w="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Content Placeholder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1068" y="2436066"/>
            <a:ext cx="4783483" cy="228438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4616114" y="6627168"/>
            <a:ext cx="67376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https://localtvwjw.files.wordpress.com/2015/11/teeth.jpg</a:t>
            </a:r>
          </a:p>
        </p:txBody>
      </p:sp>
    </p:spTree>
    <p:extLst>
      <p:ext uri="{BB962C8B-B14F-4D97-AF65-F5344CB8AC3E}">
        <p14:creationId xmlns:p14="http://schemas.microsoft.com/office/powerpoint/2010/main" val="32994778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WI #1 Answer NOTHING HAPPENS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7695"/>
            <a:ext cx="10515600" cy="4769268"/>
          </a:xfrm>
        </p:spPr>
        <p:txBody>
          <a:bodyPr/>
          <a:lstStyle/>
          <a:p>
            <a:pPr marL="0" indent="0" algn="ctr">
              <a:buNone/>
            </a:pPr>
            <a:r>
              <a:rPr lang="en-US" sz="4800" dirty="0"/>
              <a:t>Incorrect!</a:t>
            </a:r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This is what your teeth look like if they sit in soda pop over 5 days.</a:t>
            </a:r>
            <a:endParaRPr lang="en-US" sz="2400" dirty="0"/>
          </a:p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5629275"/>
            <a:ext cx="12192000" cy="1238250"/>
            <a:chOff x="0" y="5629275"/>
            <a:chExt cx="12192000" cy="1238250"/>
          </a:xfrm>
        </p:grpSpPr>
        <p:sp>
          <p:nvSpPr>
            <p:cNvPr id="5" name="Rectangle 4"/>
            <p:cNvSpPr/>
            <p:nvPr/>
          </p:nvSpPr>
          <p:spPr>
            <a:xfrm>
              <a:off x="1162050" y="5629275"/>
              <a:ext cx="11029950" cy="1238250"/>
            </a:xfrm>
            <a:prstGeom prst="rect">
              <a:avLst/>
            </a:prstGeom>
            <a:solidFill>
              <a:srgbClr val="2DB0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6096000"/>
              <a:ext cx="12192000" cy="762000"/>
            </a:xfrm>
            <a:prstGeom prst="rect">
              <a:avLst/>
            </a:prstGeom>
            <a:solidFill>
              <a:srgbClr val="573D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&quot;No&quot; Symbol 6"/>
          <p:cNvSpPr/>
          <p:nvPr/>
        </p:nvSpPr>
        <p:spPr>
          <a:xfrm>
            <a:off x="9080863" y="405562"/>
            <a:ext cx="2272937" cy="2325188"/>
          </a:xfrm>
          <a:prstGeom prst="noSmoking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Striped Right Arrow 7">
            <a:hlinkClick r:id="rId2" action="ppaction://hlinksldjump"/>
          </p:cNvPr>
          <p:cNvSpPr/>
          <p:nvPr/>
        </p:nvSpPr>
        <p:spPr>
          <a:xfrm>
            <a:off x="10205786" y="5736828"/>
            <a:ext cx="1471864" cy="1023144"/>
          </a:xfrm>
          <a:prstGeom prst="stripedRightArrow">
            <a:avLst>
              <a:gd name="adj1" fmla="val 42944"/>
              <a:gd name="adj2" fmla="val 50000"/>
            </a:avLst>
          </a:prstGeom>
          <a:solidFill>
            <a:srgbClr val="00ACC9"/>
          </a:solidFill>
          <a:ln w="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Content Placeholder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1068" y="2436066"/>
            <a:ext cx="4783483" cy="228438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2" name="TextBox 11"/>
          <p:cNvSpPr txBox="1"/>
          <p:nvPr/>
        </p:nvSpPr>
        <p:spPr>
          <a:xfrm>
            <a:off x="4616114" y="6627168"/>
            <a:ext cx="67376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https://localtvwjw.files.wordpress.com/2015/11/teeth.jpg</a:t>
            </a:r>
          </a:p>
        </p:txBody>
      </p:sp>
      <p:sp>
        <p:nvSpPr>
          <p:cNvPr id="13" name="Striped Right Arrow 12">
            <a:hlinkClick r:id="rId4" action="ppaction://hlinksldjump"/>
          </p:cNvPr>
          <p:cNvSpPr/>
          <p:nvPr/>
        </p:nvSpPr>
        <p:spPr>
          <a:xfrm rot="10800000">
            <a:off x="514350" y="5736828"/>
            <a:ext cx="1471864" cy="1023144"/>
          </a:xfrm>
          <a:prstGeom prst="stripedRightArrow">
            <a:avLst>
              <a:gd name="adj1" fmla="val 42944"/>
              <a:gd name="adj2" fmla="val 50000"/>
            </a:avLst>
          </a:prstGeom>
          <a:solidFill>
            <a:srgbClr val="00ACC9"/>
          </a:solidFill>
          <a:ln w="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2441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+mn-lt"/>
              </a:rPr>
              <a:t>What if Question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76979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/>
              <a:t>What happens to your body if you drink 8 glasses of water a day?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0" y="5628317"/>
            <a:ext cx="12192000" cy="1238250"/>
            <a:chOff x="0" y="5629275"/>
            <a:chExt cx="12192000" cy="1238250"/>
          </a:xfrm>
        </p:grpSpPr>
        <p:sp>
          <p:nvSpPr>
            <p:cNvPr id="5" name="Rectangle 4"/>
            <p:cNvSpPr/>
            <p:nvPr/>
          </p:nvSpPr>
          <p:spPr>
            <a:xfrm>
              <a:off x="1162050" y="5629275"/>
              <a:ext cx="11029950" cy="1238250"/>
            </a:xfrm>
            <a:prstGeom prst="rect">
              <a:avLst/>
            </a:prstGeom>
            <a:solidFill>
              <a:srgbClr val="2DB0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6096000"/>
              <a:ext cx="12192000" cy="762000"/>
            </a:xfrm>
            <a:prstGeom prst="rect">
              <a:avLst/>
            </a:prstGeom>
            <a:solidFill>
              <a:srgbClr val="573D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Rounded Rectangle 6"/>
          <p:cNvSpPr/>
          <p:nvPr/>
        </p:nvSpPr>
        <p:spPr>
          <a:xfrm>
            <a:off x="1645920" y="3082834"/>
            <a:ext cx="3631474" cy="1789612"/>
          </a:xfrm>
          <a:prstGeom prst="roundRect">
            <a:avLst/>
          </a:prstGeom>
          <a:solidFill>
            <a:srgbClr val="2DB0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788331" y="3082834"/>
            <a:ext cx="3631474" cy="1789612"/>
          </a:xfrm>
          <a:prstGeom prst="roundRect">
            <a:avLst/>
          </a:prstGeom>
          <a:solidFill>
            <a:srgbClr val="2DB0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59874" y="3439031"/>
            <a:ext cx="24035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hlinkClick r:id="rId2" action="ppaction://hlinksldjump"/>
              </a:rPr>
              <a:t>Happy &amp; healthy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402285" y="3439031"/>
            <a:ext cx="240356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hlinkClick r:id="rId3" action="ppaction://hlinksldjump"/>
              </a:rPr>
              <a:t>Sick &amp;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  <a:hlinkClick r:id="rId3" action="ppaction://hlinksldjump"/>
              </a:rPr>
              <a:t>tired</a:t>
            </a:r>
            <a:endParaRPr lang="en-US" sz="3200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6030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WI #2 Answer HAPPY AND HEALTHY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98241"/>
            <a:ext cx="10515600" cy="437872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That’s correct!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Drinking water helps keep your mind focused, improves your energy levels and boosts your metabolism which can help with weight loss.</a:t>
            </a:r>
            <a:endParaRPr lang="en-US" sz="2400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5629275"/>
            <a:ext cx="12192000" cy="1238250"/>
            <a:chOff x="0" y="5629275"/>
            <a:chExt cx="12192000" cy="1238250"/>
          </a:xfrm>
        </p:grpSpPr>
        <p:sp>
          <p:nvSpPr>
            <p:cNvPr id="5" name="Rectangle 4"/>
            <p:cNvSpPr/>
            <p:nvPr/>
          </p:nvSpPr>
          <p:spPr>
            <a:xfrm>
              <a:off x="1162050" y="5629275"/>
              <a:ext cx="11029950" cy="1238250"/>
            </a:xfrm>
            <a:prstGeom prst="rect">
              <a:avLst/>
            </a:prstGeom>
            <a:solidFill>
              <a:srgbClr val="2DB0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6096000"/>
              <a:ext cx="12192000" cy="762000"/>
            </a:xfrm>
            <a:prstGeom prst="rect">
              <a:avLst/>
            </a:prstGeom>
            <a:solidFill>
              <a:srgbClr val="573D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Bent-Up Arrow 27"/>
          <p:cNvSpPr/>
          <p:nvPr/>
        </p:nvSpPr>
        <p:spPr>
          <a:xfrm rot="18708243" flipH="1">
            <a:off x="8989630" y="700420"/>
            <a:ext cx="2358190" cy="1070810"/>
          </a:xfrm>
          <a:prstGeom prst="bentUpArrow">
            <a:avLst>
              <a:gd name="adj1" fmla="val 25000"/>
              <a:gd name="adj2" fmla="val 6952"/>
              <a:gd name="adj3" fmla="val 0"/>
            </a:avLst>
          </a:prstGeom>
          <a:solidFill>
            <a:srgbClr val="2DB0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triped Right Arrow 7">
            <a:hlinkClick r:id="rId2" action="ppaction://hlinksldjump"/>
          </p:cNvPr>
          <p:cNvSpPr/>
          <p:nvPr/>
        </p:nvSpPr>
        <p:spPr>
          <a:xfrm>
            <a:off x="10205786" y="5736828"/>
            <a:ext cx="1471864" cy="1023144"/>
          </a:xfrm>
          <a:prstGeom prst="stripedRightArrow">
            <a:avLst>
              <a:gd name="adj1" fmla="val 42944"/>
              <a:gd name="adj2" fmla="val 50000"/>
            </a:avLst>
          </a:prstGeom>
          <a:solidFill>
            <a:srgbClr val="00ACC9"/>
          </a:solidFill>
          <a:ln w="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616114" y="6627168"/>
            <a:ext cx="67376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https://localtvwjw.files.wordpress.com/2015/11/teeth.jpg</a:t>
            </a:r>
          </a:p>
        </p:txBody>
      </p:sp>
    </p:spTree>
    <p:extLst>
      <p:ext uri="{BB962C8B-B14F-4D97-AF65-F5344CB8AC3E}">
        <p14:creationId xmlns:p14="http://schemas.microsoft.com/office/powerpoint/2010/main" val="40368069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WI #1 Answer SICK AND TIRED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61147"/>
            <a:ext cx="10515600" cy="42158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Incorrect!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Drinking water helps keep your mind focused, improves your energy levels and boosts your metabolism which can help with weight loss.</a:t>
            </a:r>
            <a:endParaRPr lang="en-US" sz="2400" dirty="0"/>
          </a:p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5629275"/>
            <a:ext cx="12192000" cy="1238250"/>
            <a:chOff x="0" y="5629275"/>
            <a:chExt cx="12192000" cy="1238250"/>
          </a:xfrm>
        </p:grpSpPr>
        <p:sp>
          <p:nvSpPr>
            <p:cNvPr id="5" name="Rectangle 4"/>
            <p:cNvSpPr/>
            <p:nvPr/>
          </p:nvSpPr>
          <p:spPr>
            <a:xfrm>
              <a:off x="1162050" y="5629275"/>
              <a:ext cx="11029950" cy="1238250"/>
            </a:xfrm>
            <a:prstGeom prst="rect">
              <a:avLst/>
            </a:prstGeom>
            <a:solidFill>
              <a:srgbClr val="2DB0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6096000"/>
              <a:ext cx="12192000" cy="762000"/>
            </a:xfrm>
            <a:prstGeom prst="rect">
              <a:avLst/>
            </a:prstGeom>
            <a:solidFill>
              <a:srgbClr val="573D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" name="&quot;No&quot; Symbol 6"/>
          <p:cNvSpPr/>
          <p:nvPr/>
        </p:nvSpPr>
        <p:spPr>
          <a:xfrm>
            <a:off x="9080863" y="405562"/>
            <a:ext cx="2272937" cy="2325188"/>
          </a:xfrm>
          <a:prstGeom prst="noSmoking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Striped Right Arrow 7">
            <a:hlinkClick r:id="rId2" action="ppaction://hlinksldjump"/>
          </p:cNvPr>
          <p:cNvSpPr/>
          <p:nvPr/>
        </p:nvSpPr>
        <p:spPr>
          <a:xfrm>
            <a:off x="10205786" y="5736828"/>
            <a:ext cx="1471864" cy="1023144"/>
          </a:xfrm>
          <a:prstGeom prst="stripedRightArrow">
            <a:avLst>
              <a:gd name="adj1" fmla="val 42944"/>
              <a:gd name="adj2" fmla="val 50000"/>
            </a:avLst>
          </a:prstGeom>
          <a:solidFill>
            <a:srgbClr val="00ACC9"/>
          </a:solidFill>
          <a:ln w="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triped Right Arrow 9">
            <a:hlinkClick r:id="rId3" action="ppaction://hlinksldjump"/>
          </p:cNvPr>
          <p:cNvSpPr/>
          <p:nvPr/>
        </p:nvSpPr>
        <p:spPr>
          <a:xfrm rot="10800000">
            <a:off x="514350" y="5736828"/>
            <a:ext cx="1471864" cy="1023144"/>
          </a:xfrm>
          <a:prstGeom prst="stripedRightArrow">
            <a:avLst>
              <a:gd name="adj1" fmla="val 42944"/>
              <a:gd name="adj2" fmla="val 50000"/>
            </a:avLst>
          </a:prstGeom>
          <a:solidFill>
            <a:srgbClr val="00ACC9"/>
          </a:solidFill>
          <a:ln w="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0796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+mn-lt"/>
              </a:rPr>
              <a:t>What if Question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76979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/>
              <a:t>If you drink soda pop, you will be…?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0" y="5629275"/>
            <a:ext cx="12192000" cy="1238250"/>
            <a:chOff x="0" y="5629275"/>
            <a:chExt cx="12192000" cy="1238250"/>
          </a:xfrm>
        </p:grpSpPr>
        <p:sp>
          <p:nvSpPr>
            <p:cNvPr id="5" name="Rectangle 4"/>
            <p:cNvSpPr/>
            <p:nvPr/>
          </p:nvSpPr>
          <p:spPr>
            <a:xfrm>
              <a:off x="1162050" y="5629275"/>
              <a:ext cx="11029950" cy="1238250"/>
            </a:xfrm>
            <a:prstGeom prst="rect">
              <a:avLst/>
            </a:prstGeom>
            <a:solidFill>
              <a:srgbClr val="2DB0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6096000"/>
              <a:ext cx="12192000" cy="762000"/>
            </a:xfrm>
            <a:prstGeom prst="rect">
              <a:avLst/>
            </a:prstGeom>
            <a:solidFill>
              <a:srgbClr val="573D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Rounded Rectangle 6"/>
          <p:cNvSpPr/>
          <p:nvPr/>
        </p:nvSpPr>
        <p:spPr>
          <a:xfrm>
            <a:off x="1645920" y="3082834"/>
            <a:ext cx="3631474" cy="1789612"/>
          </a:xfrm>
          <a:prstGeom prst="roundRect">
            <a:avLst/>
          </a:prstGeom>
          <a:solidFill>
            <a:srgbClr val="2DB0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788331" y="3082834"/>
            <a:ext cx="3631474" cy="1789612"/>
          </a:xfrm>
          <a:prstGeom prst="roundRect">
            <a:avLst/>
          </a:prstGeom>
          <a:solidFill>
            <a:srgbClr val="2DB0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59874" y="3439031"/>
            <a:ext cx="24035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hlinkClick r:id="rId2" action="ppaction://hlinksldjump"/>
              </a:rPr>
              <a:t>Full of energy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402285" y="3439031"/>
            <a:ext cx="240356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hlinkClick r:id="rId3" action="ppaction://hlinksldjump"/>
              </a:rPr>
              <a:t>Full of 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  <a:hlinkClick r:id="rId3" action="ppaction://hlinksldjump"/>
              </a:rPr>
              <a:t>regret</a:t>
            </a:r>
            <a:endParaRPr lang="en-US" sz="3200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4651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WI #3 Answer FULL OF REGRET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9"/>
            <a:ext cx="10515600" cy="44862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That’s correct!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Drinking soda pop can actually reduce your energy, contribute to weight gain and can harm your oral health. Rethink your drink! Choose water!</a:t>
            </a:r>
            <a:endParaRPr lang="en-US" sz="2400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5629275"/>
            <a:ext cx="12192000" cy="1238250"/>
            <a:chOff x="0" y="5629275"/>
            <a:chExt cx="12192000" cy="1238250"/>
          </a:xfrm>
        </p:grpSpPr>
        <p:sp>
          <p:nvSpPr>
            <p:cNvPr id="5" name="Rectangle 4"/>
            <p:cNvSpPr/>
            <p:nvPr/>
          </p:nvSpPr>
          <p:spPr>
            <a:xfrm>
              <a:off x="1162050" y="5629275"/>
              <a:ext cx="11029950" cy="1238250"/>
            </a:xfrm>
            <a:prstGeom prst="rect">
              <a:avLst/>
            </a:prstGeom>
            <a:solidFill>
              <a:srgbClr val="2DB0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6096000"/>
              <a:ext cx="12192000" cy="762000"/>
            </a:xfrm>
            <a:prstGeom prst="rect">
              <a:avLst/>
            </a:prstGeom>
            <a:solidFill>
              <a:srgbClr val="573D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Bent-Up Arrow 27"/>
          <p:cNvSpPr/>
          <p:nvPr/>
        </p:nvSpPr>
        <p:spPr>
          <a:xfrm rot="18708243" flipH="1">
            <a:off x="8989630" y="700420"/>
            <a:ext cx="2358190" cy="1070810"/>
          </a:xfrm>
          <a:prstGeom prst="bentUpArrow">
            <a:avLst>
              <a:gd name="adj1" fmla="val 25000"/>
              <a:gd name="adj2" fmla="val 6952"/>
              <a:gd name="adj3" fmla="val 0"/>
            </a:avLst>
          </a:prstGeom>
          <a:solidFill>
            <a:srgbClr val="2DB0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triped Right Arrow 7">
            <a:hlinkClick r:id="rId2" action="ppaction://hlinksldjump"/>
          </p:cNvPr>
          <p:cNvSpPr/>
          <p:nvPr/>
        </p:nvSpPr>
        <p:spPr>
          <a:xfrm>
            <a:off x="10205786" y="5736828"/>
            <a:ext cx="1471864" cy="1023144"/>
          </a:xfrm>
          <a:prstGeom prst="stripedRightArrow">
            <a:avLst>
              <a:gd name="adj1" fmla="val 42944"/>
              <a:gd name="adj2" fmla="val 50000"/>
            </a:avLst>
          </a:prstGeom>
          <a:solidFill>
            <a:srgbClr val="00ACC9"/>
          </a:solidFill>
          <a:ln w="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616114" y="6627168"/>
            <a:ext cx="67376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https://localtvwjw.files.wordpress.com/2015/11/teeth.jpg</a:t>
            </a:r>
          </a:p>
        </p:txBody>
      </p:sp>
    </p:spTree>
    <p:extLst>
      <p:ext uri="{BB962C8B-B14F-4D97-AF65-F5344CB8AC3E}">
        <p14:creationId xmlns:p14="http://schemas.microsoft.com/office/powerpoint/2010/main" val="1051556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09864" y="657726"/>
            <a:ext cx="3015916" cy="584775"/>
          </a:xfrm>
          <a:prstGeom prst="rect">
            <a:avLst/>
          </a:prstGeom>
          <a:noFill/>
          <a:ln w="38100" cap="rnd">
            <a:solidFill>
              <a:srgbClr val="573D82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2DB035"/>
                </a:solidFill>
              </a:rPr>
              <a:t>TRUE OR FALSE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34164" y="657725"/>
            <a:ext cx="3015916" cy="584775"/>
          </a:xfrm>
          <a:prstGeom prst="rect">
            <a:avLst/>
          </a:prstGeom>
          <a:noFill/>
          <a:ln w="38100" cap="rnd">
            <a:solidFill>
              <a:srgbClr val="573D82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2DB035"/>
                </a:solidFill>
              </a:rPr>
              <a:t>WHAT IF…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501314" y="657725"/>
            <a:ext cx="3015916" cy="584775"/>
          </a:xfrm>
          <a:prstGeom prst="rect">
            <a:avLst/>
          </a:prstGeom>
          <a:noFill/>
          <a:ln w="38100" cap="rnd">
            <a:solidFill>
              <a:srgbClr val="573D82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2DB035"/>
                </a:solidFill>
              </a:rPr>
              <a:t>MORE OR LESS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763548" y="1750422"/>
            <a:ext cx="2908547" cy="1084217"/>
          </a:xfrm>
          <a:prstGeom prst="roundRect">
            <a:avLst/>
          </a:prstGeom>
          <a:solidFill>
            <a:srgbClr val="2DB0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09864" y="2037807"/>
            <a:ext cx="3015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hlinkClick r:id="rId2" action="ppaction://hlinksldjump"/>
              </a:rPr>
              <a:t>Question 1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763548" y="3342560"/>
            <a:ext cx="2908547" cy="1084217"/>
          </a:xfrm>
          <a:prstGeom prst="roundRect">
            <a:avLst/>
          </a:prstGeom>
          <a:solidFill>
            <a:srgbClr val="2DB0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63549" y="3603818"/>
            <a:ext cx="3015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hlinkClick r:id="rId3" action="ppaction://hlinksldjump"/>
              </a:rPr>
              <a:t>Question 2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763548" y="4962885"/>
            <a:ext cx="2908547" cy="1084217"/>
          </a:xfrm>
          <a:prstGeom prst="roundRect">
            <a:avLst/>
          </a:prstGeom>
          <a:solidFill>
            <a:srgbClr val="2DB0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76612" y="5274162"/>
            <a:ext cx="3015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hlinkClick r:id="rId4" action="ppaction://hlinksldjump"/>
              </a:rPr>
              <a:t>Question 3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741533" y="1750422"/>
            <a:ext cx="2908547" cy="1084217"/>
          </a:xfrm>
          <a:prstGeom prst="roundRect">
            <a:avLst/>
          </a:prstGeom>
          <a:solidFill>
            <a:srgbClr val="2DB0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687849" y="2037807"/>
            <a:ext cx="3015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hlinkClick r:id="rId5" action="ppaction://hlinksldjump"/>
              </a:rPr>
              <a:t>Question 1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741533" y="3342560"/>
            <a:ext cx="2908547" cy="1084217"/>
          </a:xfrm>
          <a:prstGeom prst="roundRect">
            <a:avLst/>
          </a:prstGeom>
          <a:solidFill>
            <a:srgbClr val="2DB0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741534" y="3603818"/>
            <a:ext cx="3015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hlinkClick r:id="rId6" action="ppaction://hlinksldjump"/>
              </a:rPr>
              <a:t>Question 2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4741533" y="4962885"/>
            <a:ext cx="2908547" cy="1084217"/>
          </a:xfrm>
          <a:prstGeom prst="roundRect">
            <a:avLst/>
          </a:prstGeom>
          <a:solidFill>
            <a:srgbClr val="2DB0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4754597" y="5274162"/>
            <a:ext cx="3015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hlinkClick r:id="rId7" action="ppaction://hlinksldjump"/>
              </a:rPr>
              <a:t>Question 3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8599085" y="1750422"/>
            <a:ext cx="2908547" cy="1084217"/>
          </a:xfrm>
          <a:prstGeom prst="roundRect">
            <a:avLst/>
          </a:prstGeom>
          <a:solidFill>
            <a:srgbClr val="2DB0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8545401" y="2037807"/>
            <a:ext cx="3015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hlinkClick r:id="rId8" action="ppaction://hlinksldjump"/>
              </a:rPr>
              <a:t>Question 1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8599085" y="3342560"/>
            <a:ext cx="2908547" cy="1084217"/>
          </a:xfrm>
          <a:prstGeom prst="roundRect">
            <a:avLst/>
          </a:prstGeom>
          <a:solidFill>
            <a:srgbClr val="2DB0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8599086" y="3603818"/>
            <a:ext cx="3015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hlinkClick r:id="rId9" action="ppaction://hlinksldjump"/>
              </a:rPr>
              <a:t>Question 2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8599085" y="4962885"/>
            <a:ext cx="2908547" cy="1084217"/>
          </a:xfrm>
          <a:prstGeom prst="roundRect">
            <a:avLst/>
          </a:prstGeom>
          <a:solidFill>
            <a:srgbClr val="2DB0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8612149" y="5274162"/>
            <a:ext cx="3015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hlinkClick r:id="rId10" action="ppaction://hlinksldjump"/>
              </a:rPr>
              <a:t>Question 3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0477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WI #3 Answer FULL OF ENERGY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98241"/>
            <a:ext cx="10515600" cy="43787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Incorrect!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Drinking soda pop can actually reduce your energy, contribute to weight gain and can harm your oral health. Rethink your drink! Choose water!</a:t>
            </a:r>
            <a:endParaRPr lang="en-US" sz="2400" dirty="0"/>
          </a:p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5629275"/>
            <a:ext cx="12192000" cy="1238250"/>
            <a:chOff x="0" y="5629275"/>
            <a:chExt cx="12192000" cy="1238250"/>
          </a:xfrm>
        </p:grpSpPr>
        <p:sp>
          <p:nvSpPr>
            <p:cNvPr id="5" name="Rectangle 4"/>
            <p:cNvSpPr/>
            <p:nvPr/>
          </p:nvSpPr>
          <p:spPr>
            <a:xfrm>
              <a:off x="1162050" y="5629275"/>
              <a:ext cx="11029950" cy="1238250"/>
            </a:xfrm>
            <a:prstGeom prst="rect">
              <a:avLst/>
            </a:prstGeom>
            <a:solidFill>
              <a:srgbClr val="2DB0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6096000"/>
              <a:ext cx="12192000" cy="762000"/>
            </a:xfrm>
            <a:prstGeom prst="rect">
              <a:avLst/>
            </a:prstGeom>
            <a:solidFill>
              <a:srgbClr val="573D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" name="&quot;No&quot; Symbol 6"/>
          <p:cNvSpPr/>
          <p:nvPr/>
        </p:nvSpPr>
        <p:spPr>
          <a:xfrm>
            <a:off x="9080863" y="405562"/>
            <a:ext cx="2272937" cy="2325188"/>
          </a:xfrm>
          <a:prstGeom prst="noSmoking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Striped Right Arrow 7">
            <a:hlinkClick r:id="rId2" action="ppaction://hlinksldjump"/>
          </p:cNvPr>
          <p:cNvSpPr/>
          <p:nvPr/>
        </p:nvSpPr>
        <p:spPr>
          <a:xfrm>
            <a:off x="10205786" y="5736828"/>
            <a:ext cx="1471864" cy="1023144"/>
          </a:xfrm>
          <a:prstGeom prst="stripedRightArrow">
            <a:avLst>
              <a:gd name="adj1" fmla="val 42944"/>
              <a:gd name="adj2" fmla="val 50000"/>
            </a:avLst>
          </a:prstGeom>
          <a:solidFill>
            <a:srgbClr val="00ACC9"/>
          </a:solidFill>
          <a:ln w="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triped Right Arrow 8">
            <a:hlinkClick r:id="rId3" action="ppaction://hlinksldjump"/>
          </p:cNvPr>
          <p:cNvSpPr/>
          <p:nvPr/>
        </p:nvSpPr>
        <p:spPr>
          <a:xfrm rot="10800000">
            <a:off x="514350" y="5736828"/>
            <a:ext cx="1471864" cy="1023144"/>
          </a:xfrm>
          <a:prstGeom prst="stripedRightArrow">
            <a:avLst>
              <a:gd name="adj1" fmla="val 42944"/>
              <a:gd name="adj2" fmla="val 50000"/>
            </a:avLst>
          </a:prstGeom>
          <a:solidFill>
            <a:srgbClr val="00ACC9"/>
          </a:solidFill>
          <a:ln w="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1446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+mn-lt"/>
              </a:rPr>
              <a:t>ML Question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76979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/>
              <a:t>Which drink has </a:t>
            </a:r>
            <a:r>
              <a:rPr lang="en-US" sz="4000" b="1" u="sng" dirty="0"/>
              <a:t>more</a:t>
            </a:r>
            <a:r>
              <a:rPr lang="en-US" sz="4000" dirty="0"/>
              <a:t> sugar? Chocolate milk or soda pop?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0" y="5629275"/>
            <a:ext cx="12192000" cy="1238250"/>
            <a:chOff x="0" y="5629275"/>
            <a:chExt cx="12192000" cy="1238250"/>
          </a:xfrm>
        </p:grpSpPr>
        <p:sp>
          <p:nvSpPr>
            <p:cNvPr id="5" name="Rectangle 4"/>
            <p:cNvSpPr/>
            <p:nvPr/>
          </p:nvSpPr>
          <p:spPr>
            <a:xfrm>
              <a:off x="1162050" y="5629275"/>
              <a:ext cx="11029950" cy="1238250"/>
            </a:xfrm>
            <a:prstGeom prst="rect">
              <a:avLst/>
            </a:prstGeom>
            <a:solidFill>
              <a:srgbClr val="2DB0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6096000"/>
              <a:ext cx="12192000" cy="762000"/>
            </a:xfrm>
            <a:prstGeom prst="rect">
              <a:avLst/>
            </a:prstGeom>
            <a:solidFill>
              <a:srgbClr val="573D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Rounded Rectangle 6"/>
          <p:cNvSpPr/>
          <p:nvPr/>
        </p:nvSpPr>
        <p:spPr>
          <a:xfrm>
            <a:off x="1645920" y="3082834"/>
            <a:ext cx="3631474" cy="1789612"/>
          </a:xfrm>
          <a:prstGeom prst="roundRect">
            <a:avLst/>
          </a:prstGeom>
          <a:solidFill>
            <a:srgbClr val="2DB0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788331" y="3082834"/>
            <a:ext cx="3631474" cy="1789612"/>
          </a:xfrm>
          <a:prstGeom prst="roundRect">
            <a:avLst/>
          </a:prstGeom>
          <a:solidFill>
            <a:srgbClr val="2DB0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59874" y="3469808"/>
            <a:ext cx="24035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hlinkClick r:id="rId2" action="ppaction://hlinksldjump"/>
              </a:rPr>
              <a:t>chocolate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  <a:hlinkClick r:id="rId2" action="ppaction://hlinksldjump"/>
              </a:rPr>
              <a:t>milk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402285" y="3685252"/>
            <a:ext cx="240356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hlinkClick r:id="rId3" action="ppaction://hlinksldjump"/>
              </a:rPr>
              <a:t>soda pop</a:t>
            </a:r>
            <a:endParaRPr lang="en-US" sz="3200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9468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ML #soda pop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0" y="5629275"/>
            <a:ext cx="12192000" cy="1238250"/>
            <a:chOff x="0" y="5629275"/>
            <a:chExt cx="12192000" cy="1238250"/>
          </a:xfrm>
        </p:grpSpPr>
        <p:sp>
          <p:nvSpPr>
            <p:cNvPr id="5" name="Rectangle 4"/>
            <p:cNvSpPr/>
            <p:nvPr/>
          </p:nvSpPr>
          <p:spPr>
            <a:xfrm>
              <a:off x="1162050" y="5629275"/>
              <a:ext cx="11029950" cy="1238250"/>
            </a:xfrm>
            <a:prstGeom prst="rect">
              <a:avLst/>
            </a:prstGeom>
            <a:solidFill>
              <a:srgbClr val="2DB0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6096000"/>
              <a:ext cx="12192000" cy="762000"/>
            </a:xfrm>
            <a:prstGeom prst="rect">
              <a:avLst/>
            </a:prstGeom>
            <a:solidFill>
              <a:srgbClr val="573D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Bent-Up Arrow 27"/>
          <p:cNvSpPr/>
          <p:nvPr/>
        </p:nvSpPr>
        <p:spPr>
          <a:xfrm rot="18708243" flipH="1">
            <a:off x="8989630" y="700420"/>
            <a:ext cx="2358190" cy="1070810"/>
          </a:xfrm>
          <a:prstGeom prst="bentUpArrow">
            <a:avLst>
              <a:gd name="adj1" fmla="val 25000"/>
              <a:gd name="adj2" fmla="val 6952"/>
              <a:gd name="adj3" fmla="val 0"/>
            </a:avLst>
          </a:prstGeom>
          <a:solidFill>
            <a:srgbClr val="2DB0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triped Right Arrow 7">
            <a:hlinkClick r:id="rId2" action="ppaction://hlinksldjump"/>
          </p:cNvPr>
          <p:cNvSpPr/>
          <p:nvPr/>
        </p:nvSpPr>
        <p:spPr>
          <a:xfrm>
            <a:off x="10205786" y="5736828"/>
            <a:ext cx="1471864" cy="1023144"/>
          </a:xfrm>
          <a:prstGeom prst="stripedRightArrow">
            <a:avLst>
              <a:gd name="adj1" fmla="val 42944"/>
              <a:gd name="adj2" fmla="val 50000"/>
            </a:avLst>
          </a:prstGeom>
          <a:solidFill>
            <a:srgbClr val="00ACC9"/>
          </a:solidFill>
          <a:ln w="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204" y="377637"/>
            <a:ext cx="3556910" cy="2416967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7978" y="1690689"/>
            <a:ext cx="7927807" cy="504250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800" dirty="0"/>
              <a:t>That’s correct!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soda pop = 16 teaspoons</a:t>
            </a:r>
          </a:p>
          <a:p>
            <a:pPr marL="0" indent="0" algn="ctr">
              <a:buNone/>
            </a:pPr>
            <a:r>
              <a:rPr lang="en-US" dirty="0"/>
              <a:t>chocolate milk = 5 teaspoons</a:t>
            </a:r>
          </a:p>
          <a:p>
            <a:pPr marL="0" indent="0" algn="ctr">
              <a:buNone/>
            </a:pPr>
            <a:r>
              <a:rPr lang="en-US" sz="2000" dirty="0"/>
              <a:t>It’s okay to drink chocolate milk sometimes, but don’t forget it does have added sugar.</a:t>
            </a:r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1400" dirty="0">
                <a:solidFill>
                  <a:schemeClr val="bg1"/>
                </a:solidFill>
              </a:rPr>
              <a:t>http://www.ktcwellness.com/blog/2015/2/20/is-soda-really-that-bad</a:t>
            </a:r>
          </a:p>
        </p:txBody>
      </p:sp>
    </p:spTree>
    <p:extLst>
      <p:ext uri="{BB962C8B-B14F-4D97-AF65-F5344CB8AC3E}">
        <p14:creationId xmlns:p14="http://schemas.microsoft.com/office/powerpoint/2010/main" val="40309212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ML #1 Answer MILK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0" y="5629275"/>
            <a:ext cx="12192000" cy="1238250"/>
            <a:chOff x="0" y="5629275"/>
            <a:chExt cx="12192000" cy="1238250"/>
          </a:xfrm>
        </p:grpSpPr>
        <p:sp>
          <p:nvSpPr>
            <p:cNvPr id="5" name="Rectangle 4"/>
            <p:cNvSpPr/>
            <p:nvPr/>
          </p:nvSpPr>
          <p:spPr>
            <a:xfrm>
              <a:off x="1162050" y="5629275"/>
              <a:ext cx="11029950" cy="1238250"/>
            </a:xfrm>
            <a:prstGeom prst="rect">
              <a:avLst/>
            </a:prstGeom>
            <a:solidFill>
              <a:srgbClr val="2DB0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6096000"/>
              <a:ext cx="12192000" cy="762000"/>
            </a:xfrm>
            <a:prstGeom prst="rect">
              <a:avLst/>
            </a:prstGeom>
            <a:solidFill>
              <a:srgbClr val="573D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&quot;No&quot; Symbol 6"/>
          <p:cNvSpPr/>
          <p:nvPr/>
        </p:nvSpPr>
        <p:spPr>
          <a:xfrm>
            <a:off x="9080863" y="405562"/>
            <a:ext cx="2272937" cy="2325188"/>
          </a:xfrm>
          <a:prstGeom prst="noSmoking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Striped Right Arrow 7">
            <a:hlinkClick r:id="rId2" action="ppaction://hlinksldjump"/>
          </p:cNvPr>
          <p:cNvSpPr/>
          <p:nvPr/>
        </p:nvSpPr>
        <p:spPr>
          <a:xfrm>
            <a:off x="10205786" y="5736828"/>
            <a:ext cx="1471864" cy="1023144"/>
          </a:xfrm>
          <a:prstGeom prst="stripedRightArrow">
            <a:avLst>
              <a:gd name="adj1" fmla="val 42944"/>
              <a:gd name="adj2" fmla="val 50000"/>
            </a:avLst>
          </a:prstGeom>
          <a:solidFill>
            <a:srgbClr val="00ACC9"/>
          </a:solidFill>
          <a:ln w="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triped Right Arrow 8">
            <a:hlinkClick r:id="rId3" action="ppaction://hlinksldjump"/>
          </p:cNvPr>
          <p:cNvSpPr/>
          <p:nvPr/>
        </p:nvSpPr>
        <p:spPr>
          <a:xfrm rot="10800000">
            <a:off x="514350" y="5736828"/>
            <a:ext cx="1471864" cy="1023144"/>
          </a:xfrm>
          <a:prstGeom prst="stripedRightArrow">
            <a:avLst>
              <a:gd name="adj1" fmla="val 42944"/>
              <a:gd name="adj2" fmla="val 50000"/>
            </a:avLst>
          </a:prstGeom>
          <a:solidFill>
            <a:srgbClr val="00ACC9"/>
          </a:solidFill>
          <a:ln w="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204" y="377637"/>
            <a:ext cx="3556910" cy="2416967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7759" y="1731125"/>
            <a:ext cx="8219572" cy="511726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800" dirty="0"/>
              <a:t>Incorrect!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soda pop = 16 teaspoons</a:t>
            </a:r>
          </a:p>
          <a:p>
            <a:pPr marL="0" indent="0" algn="ctr">
              <a:buNone/>
            </a:pPr>
            <a:r>
              <a:rPr lang="en-US" dirty="0"/>
              <a:t>chocolate milk = 5 teaspoons</a:t>
            </a:r>
          </a:p>
          <a:p>
            <a:pPr marL="0" indent="0" algn="ctr">
              <a:buNone/>
            </a:pPr>
            <a:r>
              <a:rPr lang="en-US" sz="2000" dirty="0"/>
              <a:t>It’s okay to drink chocolate milk sometimes, but don’t forget it does have added sugar.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endParaRPr lang="en-US" sz="16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1600" dirty="0">
                <a:solidFill>
                  <a:schemeClr val="bg1"/>
                </a:solidFill>
              </a:rPr>
              <a:t>http://www.ktcwellness.com/blog/2015/2/20/is-soda-really-that-bad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4902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+mn-lt"/>
              </a:rPr>
              <a:t>ML Question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76979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/>
              <a:t>Which drink has </a:t>
            </a:r>
            <a:r>
              <a:rPr lang="en-US" sz="4000" b="1" u="sng" dirty="0"/>
              <a:t>more</a:t>
            </a:r>
            <a:r>
              <a:rPr lang="en-US" sz="4000" dirty="0"/>
              <a:t> sugar? Sports drink or energy drink?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0" y="5629275"/>
            <a:ext cx="12192000" cy="1238250"/>
            <a:chOff x="0" y="5629275"/>
            <a:chExt cx="12192000" cy="1238250"/>
          </a:xfrm>
        </p:grpSpPr>
        <p:sp>
          <p:nvSpPr>
            <p:cNvPr id="5" name="Rectangle 4"/>
            <p:cNvSpPr/>
            <p:nvPr/>
          </p:nvSpPr>
          <p:spPr>
            <a:xfrm>
              <a:off x="1162050" y="5629275"/>
              <a:ext cx="11029950" cy="123825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6096000"/>
              <a:ext cx="12192000" cy="762000"/>
            </a:xfrm>
            <a:prstGeom prst="rect">
              <a:avLst/>
            </a:prstGeom>
            <a:solidFill>
              <a:srgbClr val="573D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Rounded Rectangle 6"/>
          <p:cNvSpPr/>
          <p:nvPr/>
        </p:nvSpPr>
        <p:spPr>
          <a:xfrm>
            <a:off x="1645920" y="3082834"/>
            <a:ext cx="3631474" cy="1789612"/>
          </a:xfrm>
          <a:prstGeom prst="roundRect">
            <a:avLst/>
          </a:prstGeom>
          <a:solidFill>
            <a:srgbClr val="2DB0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788331" y="3082834"/>
            <a:ext cx="3631474" cy="1789612"/>
          </a:xfrm>
          <a:prstGeom prst="roundRect">
            <a:avLst/>
          </a:prstGeom>
          <a:solidFill>
            <a:srgbClr val="2DB0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742853" y="3600957"/>
            <a:ext cx="24035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hlinkClick r:id="rId2" action="ppaction://hlinksldjump"/>
              </a:rPr>
              <a:t>sports drink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65867" y="3600957"/>
            <a:ext cx="240356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hlinkClick r:id="rId3" action="ppaction://hlinksldjump"/>
              </a:rPr>
              <a:t>energy drink</a:t>
            </a:r>
            <a:endParaRPr lang="en-US" sz="3200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5776" y="3210984"/>
            <a:ext cx="610787" cy="157007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3975" y="3210984"/>
            <a:ext cx="695624" cy="1533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3884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ML #2 Answer SPORTS DRINK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98241"/>
            <a:ext cx="10515600" cy="437872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That’s correct!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sports drink = 14 teaspoons</a:t>
            </a:r>
          </a:p>
          <a:p>
            <a:pPr marL="0" indent="0" algn="ctr">
              <a:buNone/>
            </a:pPr>
            <a:r>
              <a:rPr lang="en-US" dirty="0"/>
              <a:t>energy drink = 10 teaspoons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0" y="5629275"/>
            <a:ext cx="12192000" cy="1238250"/>
            <a:chOff x="0" y="5629275"/>
            <a:chExt cx="12192000" cy="1238250"/>
          </a:xfrm>
        </p:grpSpPr>
        <p:sp>
          <p:nvSpPr>
            <p:cNvPr id="5" name="Rectangle 4"/>
            <p:cNvSpPr/>
            <p:nvPr/>
          </p:nvSpPr>
          <p:spPr>
            <a:xfrm>
              <a:off x="1162050" y="5629275"/>
              <a:ext cx="11029950" cy="1238250"/>
            </a:xfrm>
            <a:prstGeom prst="rect">
              <a:avLst/>
            </a:prstGeom>
            <a:solidFill>
              <a:srgbClr val="2DB0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6096000"/>
              <a:ext cx="12192000" cy="762000"/>
            </a:xfrm>
            <a:prstGeom prst="rect">
              <a:avLst/>
            </a:prstGeom>
            <a:solidFill>
              <a:srgbClr val="573D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Bent-Up Arrow 27"/>
          <p:cNvSpPr/>
          <p:nvPr/>
        </p:nvSpPr>
        <p:spPr>
          <a:xfrm rot="18708243" flipH="1">
            <a:off x="8989630" y="700420"/>
            <a:ext cx="2358190" cy="1070810"/>
          </a:xfrm>
          <a:prstGeom prst="bentUpArrow">
            <a:avLst>
              <a:gd name="adj1" fmla="val 25000"/>
              <a:gd name="adj2" fmla="val 6952"/>
              <a:gd name="adj3" fmla="val 0"/>
            </a:avLst>
          </a:prstGeom>
          <a:solidFill>
            <a:srgbClr val="2DB0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triped Right Arrow 7">
            <a:hlinkClick r:id="rId2" action="ppaction://hlinksldjump"/>
          </p:cNvPr>
          <p:cNvSpPr/>
          <p:nvPr/>
        </p:nvSpPr>
        <p:spPr>
          <a:xfrm>
            <a:off x="10205786" y="5736828"/>
            <a:ext cx="1471864" cy="1023144"/>
          </a:xfrm>
          <a:prstGeom prst="stripedRightArrow">
            <a:avLst>
              <a:gd name="adj1" fmla="val 42944"/>
              <a:gd name="adj2" fmla="val 50000"/>
            </a:avLst>
          </a:prstGeom>
          <a:solidFill>
            <a:srgbClr val="00ACC9"/>
          </a:solidFill>
          <a:ln w="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5982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ML #2 Answer ENERGY DRINK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98241"/>
            <a:ext cx="10515600" cy="437872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Incorrect!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sports drink = 14 teaspoons</a:t>
            </a:r>
          </a:p>
          <a:p>
            <a:pPr marL="0" indent="0" algn="ctr">
              <a:buNone/>
            </a:pPr>
            <a:r>
              <a:rPr lang="en-US" dirty="0"/>
              <a:t>energy drink = 10 teaspoons</a:t>
            </a:r>
          </a:p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5629275"/>
            <a:ext cx="12192000" cy="1238250"/>
            <a:chOff x="0" y="5629275"/>
            <a:chExt cx="12192000" cy="1238250"/>
          </a:xfrm>
        </p:grpSpPr>
        <p:sp>
          <p:nvSpPr>
            <p:cNvPr id="5" name="Rectangle 4"/>
            <p:cNvSpPr/>
            <p:nvPr/>
          </p:nvSpPr>
          <p:spPr>
            <a:xfrm>
              <a:off x="1162050" y="5629275"/>
              <a:ext cx="11029950" cy="1238250"/>
            </a:xfrm>
            <a:prstGeom prst="rect">
              <a:avLst/>
            </a:prstGeom>
            <a:solidFill>
              <a:srgbClr val="2DB0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6096000"/>
              <a:ext cx="12192000" cy="762000"/>
            </a:xfrm>
            <a:prstGeom prst="rect">
              <a:avLst/>
            </a:prstGeom>
            <a:solidFill>
              <a:srgbClr val="573D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&quot;No&quot; Symbol 6"/>
          <p:cNvSpPr/>
          <p:nvPr/>
        </p:nvSpPr>
        <p:spPr>
          <a:xfrm>
            <a:off x="9080863" y="405562"/>
            <a:ext cx="2272937" cy="2325188"/>
          </a:xfrm>
          <a:prstGeom prst="noSmoking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Striped Right Arrow 7">
            <a:hlinkClick r:id="rId2" action="ppaction://hlinksldjump"/>
          </p:cNvPr>
          <p:cNvSpPr/>
          <p:nvPr/>
        </p:nvSpPr>
        <p:spPr>
          <a:xfrm>
            <a:off x="10205786" y="5736828"/>
            <a:ext cx="1471864" cy="1023144"/>
          </a:xfrm>
          <a:prstGeom prst="stripedRightArrow">
            <a:avLst>
              <a:gd name="adj1" fmla="val 42944"/>
              <a:gd name="adj2" fmla="val 50000"/>
            </a:avLst>
          </a:prstGeom>
          <a:solidFill>
            <a:srgbClr val="00ACC9"/>
          </a:solidFill>
          <a:ln w="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triped Right Arrow 8">
            <a:hlinkClick r:id="rId3" action="ppaction://hlinksldjump"/>
          </p:cNvPr>
          <p:cNvSpPr/>
          <p:nvPr/>
        </p:nvSpPr>
        <p:spPr>
          <a:xfrm rot="10800000">
            <a:off x="514350" y="5736828"/>
            <a:ext cx="1471864" cy="1023144"/>
          </a:xfrm>
          <a:prstGeom prst="stripedRightArrow">
            <a:avLst>
              <a:gd name="adj1" fmla="val 42944"/>
              <a:gd name="adj2" fmla="val 50000"/>
            </a:avLst>
          </a:prstGeom>
          <a:solidFill>
            <a:srgbClr val="00ACC9"/>
          </a:solidFill>
          <a:ln w="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2600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+mn-lt"/>
              </a:rPr>
              <a:t>ML Question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76979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/>
              <a:t>Which drink has </a:t>
            </a:r>
            <a:r>
              <a:rPr lang="en-US" sz="4000" b="1" u="sng" dirty="0"/>
              <a:t>the least</a:t>
            </a:r>
            <a:r>
              <a:rPr lang="en-US" sz="4000" dirty="0"/>
              <a:t> amount of sugar, orange juice or water?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0" y="5628317"/>
            <a:ext cx="12192000" cy="1238250"/>
            <a:chOff x="0" y="5629275"/>
            <a:chExt cx="12192000" cy="1238250"/>
          </a:xfrm>
        </p:grpSpPr>
        <p:sp>
          <p:nvSpPr>
            <p:cNvPr id="5" name="Rectangle 4"/>
            <p:cNvSpPr/>
            <p:nvPr/>
          </p:nvSpPr>
          <p:spPr>
            <a:xfrm>
              <a:off x="1162050" y="5629275"/>
              <a:ext cx="11029950" cy="1238250"/>
            </a:xfrm>
            <a:prstGeom prst="rect">
              <a:avLst/>
            </a:prstGeom>
            <a:solidFill>
              <a:srgbClr val="2DB0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6096000"/>
              <a:ext cx="12192000" cy="762000"/>
            </a:xfrm>
            <a:prstGeom prst="rect">
              <a:avLst/>
            </a:prstGeom>
            <a:solidFill>
              <a:srgbClr val="573D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Rounded Rectangle 6"/>
          <p:cNvSpPr/>
          <p:nvPr/>
        </p:nvSpPr>
        <p:spPr>
          <a:xfrm>
            <a:off x="1645920" y="3082834"/>
            <a:ext cx="3631474" cy="1789612"/>
          </a:xfrm>
          <a:prstGeom prst="roundRect">
            <a:avLst/>
          </a:prstGeom>
          <a:solidFill>
            <a:srgbClr val="2DB0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788331" y="3082834"/>
            <a:ext cx="3631474" cy="1789612"/>
          </a:xfrm>
          <a:prstGeom prst="roundRect">
            <a:avLst/>
          </a:prstGeom>
          <a:solidFill>
            <a:srgbClr val="2DB0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59874" y="3685252"/>
            <a:ext cx="24035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hlinkClick r:id="rId2" action="ppaction://hlinksldjump"/>
              </a:rPr>
              <a:t>orange juice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402285" y="3685252"/>
            <a:ext cx="240356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hlinkClick r:id="rId3" action="ppaction://hlinksldjump"/>
              </a:rPr>
              <a:t>water</a:t>
            </a:r>
            <a:endParaRPr lang="en-US" sz="3200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5516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ML #3 Answer WATER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88959"/>
            <a:ext cx="10515600" cy="42880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That’s correct!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water = </a:t>
            </a:r>
            <a:r>
              <a:rPr lang="en-US" b="1" u="sng" dirty="0"/>
              <a:t>0</a:t>
            </a:r>
            <a:r>
              <a:rPr lang="en-US" dirty="0"/>
              <a:t> teaspoons</a:t>
            </a:r>
          </a:p>
          <a:p>
            <a:pPr marL="0" indent="0" algn="ctr">
              <a:buNone/>
            </a:pPr>
            <a:r>
              <a:rPr lang="en-US" dirty="0"/>
              <a:t>orange juice = 11 teaspoons</a:t>
            </a:r>
          </a:p>
          <a:p>
            <a:pPr marL="0" indent="0" algn="ctr">
              <a:buNone/>
            </a:pPr>
            <a:r>
              <a:rPr lang="en-US" sz="2000" dirty="0"/>
              <a:t>Water is the healthiest choice! Rethink your drink!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0" y="5629275"/>
            <a:ext cx="12192000" cy="1238250"/>
            <a:chOff x="0" y="5629275"/>
            <a:chExt cx="12192000" cy="1238250"/>
          </a:xfrm>
        </p:grpSpPr>
        <p:sp>
          <p:nvSpPr>
            <p:cNvPr id="5" name="Rectangle 4"/>
            <p:cNvSpPr/>
            <p:nvPr/>
          </p:nvSpPr>
          <p:spPr>
            <a:xfrm>
              <a:off x="1162050" y="5629275"/>
              <a:ext cx="11029950" cy="1238250"/>
            </a:xfrm>
            <a:prstGeom prst="rect">
              <a:avLst/>
            </a:prstGeom>
            <a:solidFill>
              <a:srgbClr val="2DB0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6096000"/>
              <a:ext cx="12192000" cy="762000"/>
            </a:xfrm>
            <a:prstGeom prst="rect">
              <a:avLst/>
            </a:prstGeom>
            <a:solidFill>
              <a:srgbClr val="573D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8" name="Bent-Up Arrow 27"/>
          <p:cNvSpPr/>
          <p:nvPr/>
        </p:nvSpPr>
        <p:spPr>
          <a:xfrm rot="18708243" flipH="1">
            <a:off x="8989630" y="700420"/>
            <a:ext cx="2358190" cy="1070810"/>
          </a:xfrm>
          <a:prstGeom prst="bentUpArrow">
            <a:avLst>
              <a:gd name="adj1" fmla="val 25000"/>
              <a:gd name="adj2" fmla="val 6952"/>
              <a:gd name="adj3" fmla="val 0"/>
            </a:avLst>
          </a:prstGeom>
          <a:solidFill>
            <a:srgbClr val="2DB0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triped Right Arrow 7">
            <a:hlinkClick r:id="rId2" action="ppaction://hlinksldjump"/>
          </p:cNvPr>
          <p:cNvSpPr/>
          <p:nvPr/>
        </p:nvSpPr>
        <p:spPr>
          <a:xfrm>
            <a:off x="10205786" y="5736828"/>
            <a:ext cx="1471864" cy="1023144"/>
          </a:xfrm>
          <a:prstGeom prst="stripedRightArrow">
            <a:avLst>
              <a:gd name="adj1" fmla="val 42944"/>
              <a:gd name="adj2" fmla="val 50000"/>
            </a:avLst>
          </a:prstGeom>
          <a:solidFill>
            <a:srgbClr val="00ACC9"/>
          </a:solidFill>
          <a:ln w="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7095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ML #3 Answer ORANGE JUICE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98241"/>
            <a:ext cx="10515600" cy="437872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Incorrect!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water = </a:t>
            </a:r>
            <a:r>
              <a:rPr lang="en-US" b="1" u="sng" dirty="0"/>
              <a:t>0</a:t>
            </a:r>
            <a:r>
              <a:rPr lang="en-US" dirty="0"/>
              <a:t> teaspoons</a:t>
            </a:r>
          </a:p>
          <a:p>
            <a:pPr marL="0" indent="0" algn="ctr">
              <a:buNone/>
            </a:pPr>
            <a:r>
              <a:rPr lang="en-US" dirty="0"/>
              <a:t>orange juice = 11 teaspoons</a:t>
            </a:r>
          </a:p>
          <a:p>
            <a:pPr marL="0" indent="0" algn="ctr">
              <a:buNone/>
            </a:pPr>
            <a:r>
              <a:rPr lang="en-US" sz="2000" dirty="0"/>
              <a:t>Water is the healthiest choice! Rethink your drink!</a:t>
            </a:r>
          </a:p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5629275"/>
            <a:ext cx="12192000" cy="1238250"/>
            <a:chOff x="0" y="5629275"/>
            <a:chExt cx="12192000" cy="1238250"/>
          </a:xfrm>
        </p:grpSpPr>
        <p:sp>
          <p:nvSpPr>
            <p:cNvPr id="5" name="Rectangle 4"/>
            <p:cNvSpPr/>
            <p:nvPr/>
          </p:nvSpPr>
          <p:spPr>
            <a:xfrm>
              <a:off x="1162050" y="5629275"/>
              <a:ext cx="11029950" cy="1238250"/>
            </a:xfrm>
            <a:prstGeom prst="rect">
              <a:avLst/>
            </a:prstGeom>
            <a:solidFill>
              <a:srgbClr val="2DB0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6096000"/>
              <a:ext cx="12192000" cy="762000"/>
            </a:xfrm>
            <a:prstGeom prst="rect">
              <a:avLst/>
            </a:prstGeom>
            <a:solidFill>
              <a:srgbClr val="573D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&quot;No&quot; Symbol 6"/>
          <p:cNvSpPr/>
          <p:nvPr/>
        </p:nvSpPr>
        <p:spPr>
          <a:xfrm>
            <a:off x="9080863" y="405562"/>
            <a:ext cx="2272937" cy="2325188"/>
          </a:xfrm>
          <a:prstGeom prst="noSmoking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Striped Right Arrow 7">
            <a:hlinkClick r:id="rId2" action="ppaction://hlinksldjump"/>
          </p:cNvPr>
          <p:cNvSpPr/>
          <p:nvPr/>
        </p:nvSpPr>
        <p:spPr>
          <a:xfrm>
            <a:off x="10205786" y="5736828"/>
            <a:ext cx="1471864" cy="1023144"/>
          </a:xfrm>
          <a:prstGeom prst="stripedRightArrow">
            <a:avLst>
              <a:gd name="adj1" fmla="val 42944"/>
              <a:gd name="adj2" fmla="val 50000"/>
            </a:avLst>
          </a:prstGeom>
          <a:solidFill>
            <a:srgbClr val="00ACC9"/>
          </a:solidFill>
          <a:ln w="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triped Right Arrow 8">
            <a:hlinkClick r:id="rId3" action="ppaction://hlinksldjump"/>
          </p:cNvPr>
          <p:cNvSpPr/>
          <p:nvPr/>
        </p:nvSpPr>
        <p:spPr>
          <a:xfrm rot="10800000">
            <a:off x="514350" y="5736828"/>
            <a:ext cx="1471864" cy="1023144"/>
          </a:xfrm>
          <a:prstGeom prst="stripedRightArrow">
            <a:avLst>
              <a:gd name="adj1" fmla="val 42944"/>
              <a:gd name="adj2" fmla="val 50000"/>
            </a:avLst>
          </a:prstGeom>
          <a:solidFill>
            <a:srgbClr val="00ACC9"/>
          </a:solidFill>
          <a:ln w="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940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+mn-lt"/>
              </a:rPr>
              <a:t>True or False Question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76979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/>
              <a:t>Drinking acidic drinks, like orange juice, WILL damage your teeth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0" y="5629275"/>
            <a:ext cx="12192000" cy="1238250"/>
            <a:chOff x="0" y="5629275"/>
            <a:chExt cx="12192000" cy="1238250"/>
          </a:xfrm>
        </p:grpSpPr>
        <p:sp>
          <p:nvSpPr>
            <p:cNvPr id="5" name="Rectangle 4"/>
            <p:cNvSpPr/>
            <p:nvPr/>
          </p:nvSpPr>
          <p:spPr>
            <a:xfrm>
              <a:off x="1162050" y="5629275"/>
              <a:ext cx="11029950" cy="1238250"/>
            </a:xfrm>
            <a:prstGeom prst="rect">
              <a:avLst/>
            </a:prstGeom>
            <a:solidFill>
              <a:srgbClr val="2DB0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6096000"/>
              <a:ext cx="12192000" cy="762000"/>
            </a:xfrm>
            <a:prstGeom prst="rect">
              <a:avLst/>
            </a:prstGeom>
            <a:solidFill>
              <a:srgbClr val="573D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Rounded Rectangle 6"/>
          <p:cNvSpPr/>
          <p:nvPr/>
        </p:nvSpPr>
        <p:spPr>
          <a:xfrm>
            <a:off x="1645920" y="3082834"/>
            <a:ext cx="3631474" cy="1789612"/>
          </a:xfrm>
          <a:prstGeom prst="roundRect">
            <a:avLst/>
          </a:prstGeom>
          <a:solidFill>
            <a:srgbClr val="2DB0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788331" y="3082834"/>
            <a:ext cx="3631474" cy="1789612"/>
          </a:xfrm>
          <a:prstGeom prst="roundRect">
            <a:avLst/>
          </a:prstGeom>
          <a:solidFill>
            <a:srgbClr val="2DB0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873828" y="3708906"/>
            <a:ext cx="24035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hlinkClick r:id="rId2" action="ppaction://hlinksldjump"/>
              </a:rPr>
              <a:t>TRUE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016239" y="3708906"/>
            <a:ext cx="24035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hlinkClick r:id="rId3" action="ppaction://hlinksldjump"/>
              </a:rPr>
              <a:t>FALSE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5860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B0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5B7F6-9AFC-4BA6-8AF1-AFE7A4C4A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3970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latin typeface="+mn-lt"/>
              </a:rPr>
              <a:t>Thanks for playing!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DE10ECBF-2F2A-4566-A0F5-D4ED39B0D9E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290" y="4803931"/>
            <a:ext cx="6143420" cy="688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471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T/F #1 Answer TRUE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That’s correct! </a:t>
            </a:r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dirty="0"/>
              <a:t>Drinking an acidic drink, such as orange juice, can eat away the top layer of your teeth (also known as enamel)! Take the safe road and drink water.</a:t>
            </a:r>
            <a:endParaRPr lang="en-US" sz="2400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5629275"/>
            <a:ext cx="12192000" cy="1238250"/>
            <a:chOff x="0" y="5629275"/>
            <a:chExt cx="12192000" cy="1238250"/>
          </a:xfrm>
        </p:grpSpPr>
        <p:sp>
          <p:nvSpPr>
            <p:cNvPr id="5" name="Rectangle 4"/>
            <p:cNvSpPr/>
            <p:nvPr/>
          </p:nvSpPr>
          <p:spPr>
            <a:xfrm>
              <a:off x="1162050" y="5629275"/>
              <a:ext cx="11029950" cy="1238250"/>
            </a:xfrm>
            <a:prstGeom prst="rect">
              <a:avLst/>
            </a:prstGeom>
            <a:solidFill>
              <a:srgbClr val="2DB0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6096000"/>
              <a:ext cx="12192000" cy="762000"/>
            </a:xfrm>
            <a:prstGeom prst="rect">
              <a:avLst/>
            </a:prstGeom>
            <a:solidFill>
              <a:srgbClr val="573D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Bent-Up Arrow 27"/>
          <p:cNvSpPr/>
          <p:nvPr/>
        </p:nvSpPr>
        <p:spPr>
          <a:xfrm rot="18708243" flipH="1">
            <a:off x="8989630" y="700420"/>
            <a:ext cx="2358190" cy="1070810"/>
          </a:xfrm>
          <a:prstGeom prst="bentUpArrow">
            <a:avLst>
              <a:gd name="adj1" fmla="val 25000"/>
              <a:gd name="adj2" fmla="val 6952"/>
              <a:gd name="adj3" fmla="val 0"/>
            </a:avLst>
          </a:prstGeom>
          <a:solidFill>
            <a:srgbClr val="2DB0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Striped Right Arrow 29">
            <a:hlinkClick r:id="rId2" action="ppaction://hlinksldjump"/>
          </p:cNvPr>
          <p:cNvSpPr/>
          <p:nvPr/>
        </p:nvSpPr>
        <p:spPr>
          <a:xfrm>
            <a:off x="10205786" y="5736828"/>
            <a:ext cx="1471864" cy="1023144"/>
          </a:xfrm>
          <a:prstGeom prst="stripedRightArrow">
            <a:avLst>
              <a:gd name="adj1" fmla="val 42944"/>
              <a:gd name="adj2" fmla="val 50000"/>
            </a:avLst>
          </a:prstGeom>
          <a:solidFill>
            <a:srgbClr val="00ACC9"/>
          </a:solidFill>
          <a:ln w="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885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T/F #1 Answer FALSE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800" dirty="0"/>
              <a:t>Incorrect!</a:t>
            </a:r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dirty="0"/>
              <a:t>Drinking an acidic drink, such as orange juice, can eat away the top layer of your teeth (also known as enamel)! Take the safe road and drink water.</a:t>
            </a:r>
            <a:endParaRPr lang="en-US" sz="2400" dirty="0"/>
          </a:p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5629275"/>
            <a:ext cx="12192000" cy="1238250"/>
            <a:chOff x="0" y="5629275"/>
            <a:chExt cx="12192000" cy="1238250"/>
          </a:xfrm>
        </p:grpSpPr>
        <p:sp>
          <p:nvSpPr>
            <p:cNvPr id="5" name="Rectangle 4"/>
            <p:cNvSpPr/>
            <p:nvPr/>
          </p:nvSpPr>
          <p:spPr>
            <a:xfrm>
              <a:off x="1162050" y="5629275"/>
              <a:ext cx="11029950" cy="1238250"/>
            </a:xfrm>
            <a:prstGeom prst="rect">
              <a:avLst/>
            </a:prstGeom>
            <a:solidFill>
              <a:srgbClr val="2DB0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6096000"/>
              <a:ext cx="12192000" cy="762000"/>
            </a:xfrm>
            <a:prstGeom prst="rect">
              <a:avLst/>
            </a:prstGeom>
            <a:solidFill>
              <a:srgbClr val="573D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&quot;No&quot; Symbol 6"/>
          <p:cNvSpPr/>
          <p:nvPr/>
        </p:nvSpPr>
        <p:spPr>
          <a:xfrm>
            <a:off x="9080863" y="405562"/>
            <a:ext cx="2272937" cy="2325188"/>
          </a:xfrm>
          <a:prstGeom prst="noSmoking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Striped Right Arrow 7">
            <a:hlinkClick r:id="rId2" action="ppaction://hlinksldjump"/>
          </p:cNvPr>
          <p:cNvSpPr/>
          <p:nvPr/>
        </p:nvSpPr>
        <p:spPr>
          <a:xfrm>
            <a:off x="10205786" y="5736828"/>
            <a:ext cx="1471864" cy="1023144"/>
          </a:xfrm>
          <a:prstGeom prst="stripedRightArrow">
            <a:avLst>
              <a:gd name="adj1" fmla="val 42944"/>
              <a:gd name="adj2" fmla="val 50000"/>
            </a:avLst>
          </a:prstGeom>
          <a:solidFill>
            <a:srgbClr val="00ACC9"/>
          </a:solidFill>
          <a:ln w="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triped Right Arrow 8">
            <a:hlinkClick r:id="rId3" action="ppaction://hlinksldjump"/>
          </p:cNvPr>
          <p:cNvSpPr/>
          <p:nvPr/>
        </p:nvSpPr>
        <p:spPr>
          <a:xfrm rot="10800000">
            <a:off x="514350" y="5736828"/>
            <a:ext cx="1471864" cy="1023144"/>
          </a:xfrm>
          <a:prstGeom prst="stripedRightArrow">
            <a:avLst>
              <a:gd name="adj1" fmla="val 42944"/>
              <a:gd name="adj2" fmla="val 50000"/>
            </a:avLst>
          </a:prstGeom>
          <a:solidFill>
            <a:srgbClr val="00ACC9"/>
          </a:solidFill>
          <a:ln w="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844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+mn-lt"/>
              </a:rPr>
              <a:t>True or False Question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76979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/>
              <a:t>Sports drinks are great for all types of physical activity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0" y="5629275"/>
            <a:ext cx="12192000" cy="1238250"/>
            <a:chOff x="0" y="5629275"/>
            <a:chExt cx="12192000" cy="1238250"/>
          </a:xfrm>
        </p:grpSpPr>
        <p:sp>
          <p:nvSpPr>
            <p:cNvPr id="5" name="Rectangle 4"/>
            <p:cNvSpPr/>
            <p:nvPr/>
          </p:nvSpPr>
          <p:spPr>
            <a:xfrm>
              <a:off x="1162050" y="5629275"/>
              <a:ext cx="11029950" cy="1238250"/>
            </a:xfrm>
            <a:prstGeom prst="rect">
              <a:avLst/>
            </a:prstGeom>
            <a:solidFill>
              <a:srgbClr val="2DB0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6096000"/>
              <a:ext cx="12192000" cy="762000"/>
            </a:xfrm>
            <a:prstGeom prst="rect">
              <a:avLst/>
            </a:prstGeom>
            <a:solidFill>
              <a:srgbClr val="573D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Rounded Rectangle 6"/>
          <p:cNvSpPr/>
          <p:nvPr/>
        </p:nvSpPr>
        <p:spPr>
          <a:xfrm>
            <a:off x="1645920" y="3082834"/>
            <a:ext cx="3631474" cy="1789612"/>
          </a:xfrm>
          <a:prstGeom prst="roundRect">
            <a:avLst/>
          </a:prstGeom>
          <a:solidFill>
            <a:srgbClr val="2DB0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788331" y="3082834"/>
            <a:ext cx="3631474" cy="1789612"/>
          </a:xfrm>
          <a:prstGeom prst="roundRect">
            <a:avLst/>
          </a:prstGeom>
          <a:solidFill>
            <a:srgbClr val="2DB0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873828" y="3708906"/>
            <a:ext cx="24035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hlinkClick r:id="rId2" action="ppaction://hlinksldjump"/>
              </a:rPr>
              <a:t>TRUE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016239" y="3708906"/>
            <a:ext cx="24035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hlinkClick r:id="rId3" action="ppaction://hlinksldjump"/>
              </a:rPr>
              <a:t>FALSE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283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T/F #2 Answer FALSE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0" y="5629275"/>
            <a:ext cx="12192000" cy="1238250"/>
            <a:chOff x="0" y="5629275"/>
            <a:chExt cx="12192000" cy="1238250"/>
          </a:xfrm>
        </p:grpSpPr>
        <p:sp>
          <p:nvSpPr>
            <p:cNvPr id="5" name="Rectangle 4"/>
            <p:cNvSpPr/>
            <p:nvPr/>
          </p:nvSpPr>
          <p:spPr>
            <a:xfrm>
              <a:off x="1162050" y="5629275"/>
              <a:ext cx="11029950" cy="1238250"/>
            </a:xfrm>
            <a:prstGeom prst="rect">
              <a:avLst/>
            </a:prstGeom>
            <a:solidFill>
              <a:srgbClr val="2DB0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6096000"/>
              <a:ext cx="12192000" cy="762000"/>
            </a:xfrm>
            <a:prstGeom prst="rect">
              <a:avLst/>
            </a:prstGeom>
            <a:solidFill>
              <a:srgbClr val="573D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Bent-Up Arrow 27"/>
          <p:cNvSpPr/>
          <p:nvPr/>
        </p:nvSpPr>
        <p:spPr>
          <a:xfrm rot="18708243" flipH="1">
            <a:off x="8989630" y="700420"/>
            <a:ext cx="2358190" cy="1070810"/>
          </a:xfrm>
          <a:prstGeom prst="bentUpArrow">
            <a:avLst>
              <a:gd name="adj1" fmla="val 25000"/>
              <a:gd name="adj2" fmla="val 6952"/>
              <a:gd name="adj3" fmla="val 0"/>
            </a:avLst>
          </a:prstGeom>
          <a:solidFill>
            <a:srgbClr val="2DB0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triped Right Arrow 7">
            <a:hlinkClick r:id="rId2" action="ppaction://hlinksldjump"/>
          </p:cNvPr>
          <p:cNvSpPr/>
          <p:nvPr/>
        </p:nvSpPr>
        <p:spPr>
          <a:xfrm>
            <a:off x="10205786" y="5736828"/>
            <a:ext cx="1471864" cy="1023144"/>
          </a:xfrm>
          <a:prstGeom prst="stripedRightArrow">
            <a:avLst>
              <a:gd name="adj1" fmla="val 42944"/>
              <a:gd name="adj2" fmla="val 50000"/>
            </a:avLst>
          </a:prstGeom>
          <a:solidFill>
            <a:srgbClr val="00ACC9"/>
          </a:solidFill>
          <a:ln w="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292" y="217152"/>
            <a:ext cx="3989656" cy="308200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3434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4800" dirty="0"/>
              <a:t>That’s correct! </a:t>
            </a:r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dirty="0"/>
              <a:t>Sports drinks have no nutritional benefits for athletes of lower intensity sports. Sports drinks are only suitable if you’re taking part in more than 90 minutes of activity. </a:t>
            </a:r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12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n-US" sz="12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n-US" sz="12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n-US" sz="12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1200" dirty="0">
                <a:solidFill>
                  <a:schemeClr val="bg1"/>
                </a:solidFill>
              </a:rPr>
              <a:t>https://uichildrens.org/health-library/sugar-sports-drinks</a:t>
            </a:r>
          </a:p>
        </p:txBody>
      </p:sp>
    </p:spTree>
    <p:extLst>
      <p:ext uri="{BB962C8B-B14F-4D97-AF65-F5344CB8AC3E}">
        <p14:creationId xmlns:p14="http://schemas.microsoft.com/office/powerpoint/2010/main" val="2937113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T/F #2 Answer TRUE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0" y="5629275"/>
            <a:ext cx="12192000" cy="1238250"/>
            <a:chOff x="0" y="5629275"/>
            <a:chExt cx="12192000" cy="1238250"/>
          </a:xfrm>
        </p:grpSpPr>
        <p:sp>
          <p:nvSpPr>
            <p:cNvPr id="5" name="Rectangle 4"/>
            <p:cNvSpPr/>
            <p:nvPr/>
          </p:nvSpPr>
          <p:spPr>
            <a:xfrm>
              <a:off x="1162050" y="5629275"/>
              <a:ext cx="11029950" cy="1238250"/>
            </a:xfrm>
            <a:prstGeom prst="rect">
              <a:avLst/>
            </a:prstGeom>
            <a:solidFill>
              <a:srgbClr val="2DB0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6096000"/>
              <a:ext cx="12192000" cy="762000"/>
            </a:xfrm>
            <a:prstGeom prst="rect">
              <a:avLst/>
            </a:prstGeom>
            <a:solidFill>
              <a:srgbClr val="573D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" name="&quot;No&quot; Symbol 6"/>
          <p:cNvSpPr/>
          <p:nvPr/>
        </p:nvSpPr>
        <p:spPr>
          <a:xfrm>
            <a:off x="9080863" y="405562"/>
            <a:ext cx="2272937" cy="2325188"/>
          </a:xfrm>
          <a:prstGeom prst="noSmoking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Striped Right Arrow 7">
            <a:hlinkClick r:id="rId2" action="ppaction://hlinksldjump"/>
          </p:cNvPr>
          <p:cNvSpPr/>
          <p:nvPr/>
        </p:nvSpPr>
        <p:spPr>
          <a:xfrm>
            <a:off x="10205786" y="5736828"/>
            <a:ext cx="1471864" cy="1023144"/>
          </a:xfrm>
          <a:prstGeom prst="stripedRightArrow">
            <a:avLst>
              <a:gd name="adj1" fmla="val 42944"/>
              <a:gd name="adj2" fmla="val 50000"/>
            </a:avLst>
          </a:prstGeom>
          <a:solidFill>
            <a:srgbClr val="00ACC9"/>
          </a:solidFill>
          <a:ln w="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triped Right Arrow 8">
            <a:hlinkClick r:id="rId3" action="ppaction://hlinksldjump"/>
          </p:cNvPr>
          <p:cNvSpPr/>
          <p:nvPr/>
        </p:nvSpPr>
        <p:spPr>
          <a:xfrm rot="10800000">
            <a:off x="514350" y="5736828"/>
            <a:ext cx="1471864" cy="1023144"/>
          </a:xfrm>
          <a:prstGeom prst="stripedRightArrow">
            <a:avLst>
              <a:gd name="adj1" fmla="val 42944"/>
              <a:gd name="adj2" fmla="val 50000"/>
            </a:avLst>
          </a:prstGeom>
          <a:solidFill>
            <a:srgbClr val="00ACC9"/>
          </a:solidFill>
          <a:ln w="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16" y="235368"/>
            <a:ext cx="3767818" cy="291063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4371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800" dirty="0"/>
              <a:t>Incorrect!</a:t>
            </a:r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2600" dirty="0"/>
              <a:t>Sports drinks have no nutritional benefits for athletes of lower intensity sports. Sports drinks are only suitable if you’re taking part in more than 90 minutes of activity. </a:t>
            </a:r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12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1200" dirty="0">
                <a:solidFill>
                  <a:schemeClr val="bg1"/>
                </a:solidFill>
              </a:rPr>
              <a:t>https://uichildrens.org/health-library/sugar-sports-drinks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842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+mn-lt"/>
              </a:rPr>
              <a:t>True or False Question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76979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/>
              <a:t>On average, an American consumes less than 25 gallons of soda pop per year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0" y="5629275"/>
            <a:ext cx="12192000" cy="1238250"/>
            <a:chOff x="0" y="5629275"/>
            <a:chExt cx="12192000" cy="1238250"/>
          </a:xfrm>
        </p:grpSpPr>
        <p:sp>
          <p:nvSpPr>
            <p:cNvPr id="5" name="Rectangle 4"/>
            <p:cNvSpPr/>
            <p:nvPr/>
          </p:nvSpPr>
          <p:spPr>
            <a:xfrm>
              <a:off x="1162050" y="5629275"/>
              <a:ext cx="11029950" cy="1238250"/>
            </a:xfrm>
            <a:prstGeom prst="rect">
              <a:avLst/>
            </a:prstGeom>
            <a:solidFill>
              <a:srgbClr val="2DB0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6096000"/>
              <a:ext cx="12192000" cy="762000"/>
            </a:xfrm>
            <a:prstGeom prst="rect">
              <a:avLst/>
            </a:prstGeom>
            <a:solidFill>
              <a:srgbClr val="573D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Rounded Rectangle 6"/>
          <p:cNvSpPr/>
          <p:nvPr/>
        </p:nvSpPr>
        <p:spPr>
          <a:xfrm>
            <a:off x="1645920" y="3082834"/>
            <a:ext cx="3631474" cy="1789612"/>
          </a:xfrm>
          <a:prstGeom prst="roundRect">
            <a:avLst/>
          </a:prstGeom>
          <a:solidFill>
            <a:srgbClr val="2DB0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788331" y="3082834"/>
            <a:ext cx="3631474" cy="1789612"/>
          </a:xfrm>
          <a:prstGeom prst="roundRect">
            <a:avLst/>
          </a:prstGeom>
          <a:solidFill>
            <a:srgbClr val="2DB0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873828" y="3708906"/>
            <a:ext cx="24035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hlinkClick r:id="rId2" action="ppaction://hlinksldjump"/>
              </a:rPr>
              <a:t>TRUE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016239" y="3708906"/>
            <a:ext cx="24035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hlinkClick r:id="rId3" action="ppaction://hlinksldjump"/>
              </a:rPr>
              <a:t>FALSE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831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7B7B7B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</TotalTime>
  <Words>876</Words>
  <Application>Microsoft Office PowerPoint</Application>
  <PresentationFormat>Widescreen</PresentationFormat>
  <Paragraphs>173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True or False Question 1</vt:lpstr>
      <vt:lpstr>T/F #1 Answer TRUE</vt:lpstr>
      <vt:lpstr>T/F #1 Answer FALSE</vt:lpstr>
      <vt:lpstr>True or False Question 2</vt:lpstr>
      <vt:lpstr>T/F #2 Answer FALSE</vt:lpstr>
      <vt:lpstr>T/F #2 Answer TRUE</vt:lpstr>
      <vt:lpstr>True or False Question 3</vt:lpstr>
      <vt:lpstr>T/F #3 Answer FALSE</vt:lpstr>
      <vt:lpstr>T/F #3 Answer TRUE</vt:lpstr>
      <vt:lpstr>What if Question 1</vt:lpstr>
      <vt:lpstr>WI #1 Answer THEY ROT</vt:lpstr>
      <vt:lpstr>WI #1 Answer NOTHING HAPPENS</vt:lpstr>
      <vt:lpstr>What if Question 2</vt:lpstr>
      <vt:lpstr>WI #2 Answer HAPPY AND HEALTHY</vt:lpstr>
      <vt:lpstr>WI #1 Answer SICK AND TIRED</vt:lpstr>
      <vt:lpstr>What if Question 3</vt:lpstr>
      <vt:lpstr>WI #3 Answer FULL OF REGRET</vt:lpstr>
      <vt:lpstr>WI #3 Answer FULL OF ENERGY</vt:lpstr>
      <vt:lpstr>ML Question 1</vt:lpstr>
      <vt:lpstr>ML #soda pop</vt:lpstr>
      <vt:lpstr>ML #1 Answer MILK</vt:lpstr>
      <vt:lpstr>ML Question 2</vt:lpstr>
      <vt:lpstr>ML #2 Answer SPORTS DRINK</vt:lpstr>
      <vt:lpstr>ML #2 Answer ENERGY DRINK</vt:lpstr>
      <vt:lpstr>ML Question 3</vt:lpstr>
      <vt:lpstr>ML #3 Answer WATER</vt:lpstr>
      <vt:lpstr>ML #3 Answer ORANGE JUICE</vt:lpstr>
      <vt:lpstr>Thanks for playing!</vt:lpstr>
    </vt:vector>
  </TitlesOfParts>
  <Company>DDIA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What’s in  YOUR  drink?</dc:title>
  <dc:creator>Kennedy Plowman</dc:creator>
  <cp:lastModifiedBy>Shaina Cales</cp:lastModifiedBy>
  <cp:revision>31</cp:revision>
  <dcterms:created xsi:type="dcterms:W3CDTF">2018-10-29T16:29:33Z</dcterms:created>
  <dcterms:modified xsi:type="dcterms:W3CDTF">2022-04-28T19:44:24Z</dcterms:modified>
</cp:coreProperties>
</file>